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m4a" ContentType="audi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</p:sldMasterIdLst>
  <p:notesMasterIdLst>
    <p:notesMasterId r:id="rId33"/>
  </p:notesMasterIdLst>
  <p:sldIdLst>
    <p:sldId id="273" r:id="rId2"/>
    <p:sldId id="278" r:id="rId3"/>
    <p:sldId id="279" r:id="rId4"/>
    <p:sldId id="271" r:id="rId5"/>
    <p:sldId id="264" r:id="rId6"/>
    <p:sldId id="281" r:id="rId7"/>
    <p:sldId id="268" r:id="rId8"/>
    <p:sldId id="285" r:id="rId9"/>
    <p:sldId id="283" r:id="rId10"/>
    <p:sldId id="284" r:id="rId11"/>
    <p:sldId id="286" r:id="rId12"/>
    <p:sldId id="288" r:id="rId13"/>
    <p:sldId id="298" r:id="rId14"/>
    <p:sldId id="308" r:id="rId15"/>
    <p:sldId id="287" r:id="rId16"/>
    <p:sldId id="290" r:id="rId17"/>
    <p:sldId id="304" r:id="rId18"/>
    <p:sldId id="289" r:id="rId19"/>
    <p:sldId id="296" r:id="rId20"/>
    <p:sldId id="307" r:id="rId21"/>
    <p:sldId id="302" r:id="rId22"/>
    <p:sldId id="293" r:id="rId23"/>
    <p:sldId id="305" r:id="rId24"/>
    <p:sldId id="303" r:id="rId25"/>
    <p:sldId id="291" r:id="rId26"/>
    <p:sldId id="292" r:id="rId27"/>
    <p:sldId id="299" r:id="rId28"/>
    <p:sldId id="301" r:id="rId29"/>
    <p:sldId id="306" r:id="rId30"/>
    <p:sldId id="297" r:id="rId31"/>
    <p:sldId id="309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1328" y="-2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cat>
            <c:strRef>
              <c:f>Sheet1!$A$1:$A$14</c:f>
              <c:strCache>
                <c:ptCount val="14"/>
                <c:pt idx="0">
                  <c:v>Where the teacher writes</c:v>
                </c:pt>
                <c:pt idx="1">
                  <c:v>Access to equipment</c:v>
                </c:pt>
                <c:pt idx="2">
                  <c:v>Storage space</c:v>
                </c:pt>
                <c:pt idx="3">
                  <c:v>Lighting</c:v>
                </c:pt>
                <c:pt idx="4">
                  <c:v>Tables</c:v>
                </c:pt>
                <c:pt idx="5">
                  <c:v>Lab workspace</c:v>
                </c:pt>
                <c:pt idx="6">
                  <c:v>Display of student work</c:v>
                </c:pt>
                <c:pt idx="7">
                  <c:v>Floor covering</c:v>
                </c:pt>
                <c:pt idx="8">
                  <c:v>Space for moving around</c:v>
                </c:pt>
                <c:pt idx="9">
                  <c:v>Chairs</c:v>
                </c:pt>
                <c:pt idx="10">
                  <c:v>Places for quiet work</c:v>
                </c:pt>
                <c:pt idx="11">
                  <c:v>Furniture arrangement</c:v>
                </c:pt>
                <c:pt idx="12">
                  <c:v>Colour scheme</c:v>
                </c:pt>
                <c:pt idx="13">
                  <c:v>Places for group work</c:v>
                </c:pt>
              </c:strCache>
            </c:strRef>
          </c:cat>
          <c:val>
            <c:numRef>
              <c:f>Sheet1!$B$1:$B$14</c:f>
              <c:numCache>
                <c:formatCode>General</c:formatCode>
                <c:ptCount val="14"/>
                <c:pt idx="0">
                  <c:v>89.0</c:v>
                </c:pt>
                <c:pt idx="1">
                  <c:v>86.0</c:v>
                </c:pt>
                <c:pt idx="2">
                  <c:v>83.0</c:v>
                </c:pt>
                <c:pt idx="3">
                  <c:v>76.0</c:v>
                </c:pt>
                <c:pt idx="4">
                  <c:v>69.0</c:v>
                </c:pt>
                <c:pt idx="5">
                  <c:v>67.0</c:v>
                </c:pt>
                <c:pt idx="6">
                  <c:v>57.0</c:v>
                </c:pt>
                <c:pt idx="7">
                  <c:v>55.0</c:v>
                </c:pt>
                <c:pt idx="8">
                  <c:v>53.0</c:v>
                </c:pt>
                <c:pt idx="9">
                  <c:v>50.0</c:v>
                </c:pt>
                <c:pt idx="10">
                  <c:v>49.0</c:v>
                </c:pt>
                <c:pt idx="11">
                  <c:v>47.0</c:v>
                </c:pt>
                <c:pt idx="12">
                  <c:v>47.0</c:v>
                </c:pt>
                <c:pt idx="13">
                  <c:v>47.0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29117016"/>
        <c:axId val="2128921304"/>
      </c:barChart>
      <c:catAx>
        <c:axId val="2129117016"/>
        <c:scaling>
          <c:orientation val="minMax"/>
        </c:scaling>
        <c:delete val="0"/>
        <c:axPos val="l"/>
        <c:majorTickMark val="out"/>
        <c:minorTickMark val="none"/>
        <c:tickLblPos val="nextTo"/>
        <c:crossAx val="2128921304"/>
        <c:crosses val="autoZero"/>
        <c:auto val="1"/>
        <c:lblAlgn val="ctr"/>
        <c:lblOffset val="100"/>
        <c:noMultiLvlLbl val="0"/>
      </c:catAx>
      <c:valAx>
        <c:axId val="2128921304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21291170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D8718C-F97D-2245-B37F-FC8BF72A0804}" type="datetimeFigureOut">
              <a:rPr lang="en-US" smtClean="0"/>
              <a:t>2013-11-10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2F581D-3938-5C4E-992A-0B5CD9F1D9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713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Service</a:t>
            </a:r>
            <a:r>
              <a:rPr lang="en-US" baseline="0" dirty="0" smtClean="0"/>
              <a:t> learning: to learn while serving others</a:t>
            </a:r>
          </a:p>
          <a:p>
            <a:r>
              <a:rPr lang="en-US" baseline="0" dirty="0" smtClean="0"/>
              <a:t> can be direct, indirect or advocacy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F581D-3938-5C4E-992A-0B5CD9F1D9F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213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AD900-B0CA-C94E-BB7E-4207068EE5D0}" type="datetimeFigureOut">
              <a:rPr lang="en-US" smtClean="0"/>
              <a:t>2013-11-10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AD900-B0CA-C94E-BB7E-4207068EE5D0}" type="datetimeFigureOut">
              <a:rPr lang="en-US" smtClean="0"/>
              <a:t>2013-11-10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20FF2-C224-A146-93EB-86E37119E87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dirty="0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AD900-B0CA-C94E-BB7E-4207068EE5D0}" type="datetimeFigureOut">
              <a:rPr lang="en-US" smtClean="0"/>
              <a:t>2013-11-10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20FF2-C224-A146-93EB-86E37119E87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AD900-B0CA-C94E-BB7E-4207068EE5D0}" type="datetimeFigureOut">
              <a:rPr lang="en-US" smtClean="0"/>
              <a:t>2013-11-10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20FF2-C224-A146-93EB-86E37119E87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AD900-B0CA-C94E-BB7E-4207068EE5D0}" type="datetimeFigureOut">
              <a:rPr lang="en-US" smtClean="0"/>
              <a:t>2013-11-10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20FF2-C224-A146-93EB-86E37119E87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AD900-B0CA-C94E-BB7E-4207068EE5D0}" type="datetimeFigureOut">
              <a:rPr lang="en-US" smtClean="0"/>
              <a:t>2013-11-10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dirty="0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AD900-B0CA-C94E-BB7E-4207068EE5D0}" type="datetimeFigureOut">
              <a:rPr lang="en-US" smtClean="0"/>
              <a:t>2013-11-10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AD900-B0CA-C94E-BB7E-4207068EE5D0}" type="datetimeFigureOut">
              <a:rPr lang="en-US" smtClean="0"/>
              <a:t>2013-11-10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20FF2-C224-A146-93EB-86E37119E87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AD900-B0CA-C94E-BB7E-4207068EE5D0}" type="datetimeFigureOut">
              <a:rPr lang="en-US" smtClean="0"/>
              <a:t>2013-11-10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20FF2-C224-A146-93EB-86E37119E87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AD900-B0CA-C94E-BB7E-4207068EE5D0}" type="datetimeFigureOut">
              <a:rPr lang="en-US" smtClean="0"/>
              <a:t>2013-11-10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20FF2-C224-A146-93EB-86E37119E87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AD900-B0CA-C94E-BB7E-4207068EE5D0}" type="datetimeFigureOut">
              <a:rPr lang="en-US" smtClean="0"/>
              <a:t>2013-11-10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20FF2-C224-A146-93EB-86E37119E87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AD900-B0CA-C94E-BB7E-4207068EE5D0}" type="datetimeFigureOut">
              <a:rPr lang="en-US" smtClean="0"/>
              <a:t>2013-11-10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20FF2-C224-A146-93EB-86E37119E87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C1AD900-B0CA-C94E-BB7E-4207068EE5D0}" type="datetimeFigureOut">
              <a:rPr lang="en-US" smtClean="0"/>
              <a:t>2013-11-10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06E20FF2-C224-A146-93EB-86E37119E873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ocs.google.com/a/isp.cz/forms/d/1PZCNBUwpnLsmBIkbGV0YCfkT4LB3DP232gerZrp5OWc/viewform" TargetMode="External"/><Relationship Id="rId3" Type="http://schemas.openxmlformats.org/officeDocument/2006/relationships/hyperlink" Target="http://www.isp.cz/cf_news/view.cfm?newsid=74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hyperlink" Target="https://docs.google.com/a/isp.cz/document/d/1FBc1xW6WhgkdVRbluZ69vuwKHqaUUx-GazxizRn5Guw/edit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5" Type="http://schemas.openxmlformats.org/officeDocument/2006/relationships/image" Target="../media/image3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9_1Rt1R4xbM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398" y="1486336"/>
            <a:ext cx="8042276" cy="2460533"/>
          </a:xfrm>
        </p:spPr>
        <p:txBody>
          <a:bodyPr/>
          <a:lstStyle/>
          <a:p>
            <a:r>
              <a:rPr lang="en-US" sz="9600" b="1" dirty="0" smtClean="0"/>
              <a:t>Empathy</a:t>
            </a:r>
            <a:r>
              <a:rPr lang="en-US" sz="7200" b="1" dirty="0" smtClean="0"/>
              <a:t> </a:t>
            </a:r>
            <a:br>
              <a:rPr lang="en-US" sz="7200" b="1" dirty="0" smtClean="0"/>
            </a:br>
            <a:r>
              <a:rPr lang="en-US" sz="7200" dirty="0"/>
              <a:t/>
            </a:r>
            <a:br>
              <a:rPr lang="en-US" sz="7200" dirty="0"/>
            </a:br>
            <a:endParaRPr lang="en-US" sz="720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5"/>
          <a:srcRect l="-12622" r="-12622"/>
          <a:stretch>
            <a:fillRect/>
          </a:stretch>
        </p:blipFill>
        <p:spPr>
          <a:xfrm>
            <a:off x="653265" y="1910453"/>
            <a:ext cx="7670371" cy="4072832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6" name="05 Same Love (feat. Mary Lambert)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99923" y="5644884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2559971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484612"/>
            <a:ext cx="8042276" cy="1336956"/>
          </a:xfrm>
        </p:spPr>
        <p:txBody>
          <a:bodyPr/>
          <a:lstStyle/>
          <a:p>
            <a:r>
              <a:rPr lang="en-US" b="1" dirty="0" smtClean="0"/>
              <a:t>Monday, November 11 Project Day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hlinkClick r:id="rId2"/>
            </a:endParaRPr>
          </a:p>
          <a:p>
            <a:r>
              <a:rPr lang="en-US" dirty="0" smtClean="0"/>
              <a:t>Task: re-design LASS classroom to make a new Science lab</a:t>
            </a:r>
          </a:p>
          <a:p>
            <a:pPr marL="0" indent="0">
              <a:buNone/>
            </a:pPr>
            <a:r>
              <a:rPr lang="en-US" sz="1400" dirty="0">
                <a:hlinkClick r:id="rId3"/>
              </a:rPr>
              <a:t>http://</a:t>
            </a:r>
            <a:r>
              <a:rPr lang="en-US" sz="1400" dirty="0" err="1">
                <a:hlinkClick r:id="rId3"/>
              </a:rPr>
              <a:t>www.isp.cz</a:t>
            </a:r>
            <a:r>
              <a:rPr lang="en-US" sz="1400" dirty="0">
                <a:hlinkClick r:id="rId3"/>
              </a:rPr>
              <a:t>/</a:t>
            </a:r>
            <a:r>
              <a:rPr lang="en-US" sz="1400" dirty="0" err="1">
                <a:hlinkClick r:id="rId3"/>
              </a:rPr>
              <a:t>cf_news</a:t>
            </a:r>
            <a:r>
              <a:rPr lang="en-US" sz="1400" dirty="0">
                <a:hlinkClick r:id="rId3"/>
              </a:rPr>
              <a:t>/</a:t>
            </a:r>
            <a:r>
              <a:rPr lang="en-US" sz="1400" dirty="0" err="1">
                <a:hlinkClick r:id="rId3"/>
              </a:rPr>
              <a:t>view.cfm?newsid</a:t>
            </a:r>
            <a:r>
              <a:rPr lang="en-US" sz="1400" dirty="0">
                <a:hlinkClick r:id="rId3"/>
              </a:rPr>
              <a:t>=74</a:t>
            </a:r>
            <a:endParaRPr lang="en-US" sz="1400" dirty="0" smtClean="0"/>
          </a:p>
          <a:p>
            <a:r>
              <a:rPr lang="en-US" dirty="0" smtClean="0"/>
              <a:t>Need empathy: </a:t>
            </a:r>
            <a:r>
              <a:rPr lang="en-US" b="1" dirty="0" smtClean="0"/>
              <a:t>imagine, care, act</a:t>
            </a:r>
          </a:p>
          <a:p>
            <a:r>
              <a:rPr lang="en-US" dirty="0" smtClean="0"/>
              <a:t>Complete this survey in Science class:</a:t>
            </a:r>
            <a:endParaRPr lang="en-US" dirty="0">
              <a:hlinkClick r:id="rId2"/>
            </a:endParaRPr>
          </a:p>
          <a:p>
            <a:pPr marL="0" indent="0">
              <a:buNone/>
            </a:pPr>
            <a:r>
              <a:rPr lang="en-US" sz="1400" dirty="0" smtClean="0">
                <a:hlinkClick r:id="rId2"/>
              </a:rPr>
              <a:t>https</a:t>
            </a:r>
            <a:r>
              <a:rPr lang="en-US" sz="1400" dirty="0">
                <a:hlinkClick r:id="rId2"/>
              </a:rPr>
              <a:t>://docs.google.com/a/isp.cz/forms/d/1PZCNBUwpnLsmBIkbGV0YCfkT4LB3DP232gerZrp5OWc/</a:t>
            </a:r>
            <a:r>
              <a:rPr lang="en-US" sz="1400" dirty="0" smtClean="0">
                <a:hlinkClick r:id="rId2"/>
              </a:rPr>
              <a:t>viewform</a:t>
            </a:r>
            <a:endParaRPr lang="en-US" sz="1400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506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0"/>
            <a:ext cx="8042276" cy="1336956"/>
          </a:xfrm>
        </p:spPr>
        <p:txBody>
          <a:bodyPr/>
          <a:lstStyle/>
          <a:p>
            <a:r>
              <a:rPr lang="en-US" b="1" dirty="0" smtClean="0"/>
              <a:t>Guest Speaker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4745" b="14745"/>
          <a:stretch>
            <a:fillRect/>
          </a:stretch>
        </p:blipFill>
        <p:spPr>
          <a:xfrm>
            <a:off x="1499331" y="3463224"/>
            <a:ext cx="5654585" cy="3053877"/>
          </a:xfrm>
        </p:spPr>
      </p:pic>
      <p:sp>
        <p:nvSpPr>
          <p:cNvPr id="5" name="TextBox 4"/>
          <p:cNvSpPr txBox="1"/>
          <p:nvPr/>
        </p:nvSpPr>
        <p:spPr>
          <a:xfrm>
            <a:off x="217558" y="1555009"/>
            <a:ext cx="8603096" cy="2646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Wednesday Advisory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time in Theater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Mr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. Peter </a:t>
            </a:r>
            <a:r>
              <a:rPr lang="en-US" sz="2000" dirty="0" err="1" smtClean="0">
                <a:solidFill>
                  <a:schemeClr val="bg2">
                    <a:lumMod val="25000"/>
                  </a:schemeClr>
                </a:solidFill>
              </a:rPr>
              <a:t>Wojtusiak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, Architect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from Chapman Taylor, Prague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Collecting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questions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Write 1 or 2 questions on this document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Link on the Science webpage</a:t>
            </a:r>
          </a:p>
          <a:p>
            <a:endParaRPr lang="en-US" sz="2000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  <a:hlinkClick r:id="rId3"/>
              </a:rPr>
              <a:t>https://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hlinkClick r:id="rId3"/>
              </a:rPr>
              <a:t>docs.google.com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hlinkClick r:id="rId3"/>
              </a:rPr>
              <a:t>/a/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hlinkClick r:id="rId3"/>
              </a:rPr>
              <a:t>isp.cz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hlinkClick r:id="rId3"/>
              </a:rPr>
              <a:t>/document/d/1FBc1xW6WhgkdVRbluZ69vuwKHqaUUx-GazxizRn5Guw/edit 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803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07576"/>
            <a:ext cx="8688304" cy="1336956"/>
          </a:xfrm>
        </p:spPr>
        <p:txBody>
          <a:bodyPr/>
          <a:lstStyle/>
          <a:p>
            <a:r>
              <a:rPr lang="en-US" sz="6600" b="1" dirty="0" smtClean="0"/>
              <a:t>Nov. </a:t>
            </a:r>
            <a:r>
              <a:rPr lang="en-US" sz="6600" b="1" dirty="0" smtClean="0"/>
              <a:t>11 </a:t>
            </a:r>
            <a:r>
              <a:rPr lang="en-US" sz="6600" b="1" dirty="0" smtClean="0"/>
              <a:t>Project Day</a:t>
            </a:r>
            <a:endParaRPr lang="en-US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9485" y="2006601"/>
            <a:ext cx="8042276" cy="4343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b="1" dirty="0" smtClean="0"/>
              <a:t>Designing </a:t>
            </a:r>
            <a:r>
              <a:rPr lang="en-US" sz="6000" b="1" dirty="0" smtClean="0"/>
              <a:t>the </a:t>
            </a:r>
            <a:endParaRPr lang="en-US" sz="6000" b="1" dirty="0" smtClean="0"/>
          </a:p>
          <a:p>
            <a:pPr marL="0" indent="0">
              <a:buNone/>
            </a:pPr>
            <a:r>
              <a:rPr lang="en-US" sz="6000" b="1" dirty="0" smtClean="0"/>
              <a:t>Middle </a:t>
            </a:r>
            <a:r>
              <a:rPr lang="en-US" sz="6000" b="1" dirty="0" smtClean="0"/>
              <a:t>School </a:t>
            </a:r>
          </a:p>
          <a:p>
            <a:pPr marL="0" indent="0">
              <a:buNone/>
            </a:pPr>
            <a:r>
              <a:rPr lang="en-US" sz="6000" b="1" dirty="0" smtClean="0"/>
              <a:t>Science Classroom</a:t>
            </a:r>
            <a:endParaRPr lang="en-US" sz="6000" b="1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4"/>
          <a:srcRect t="-7138" b="-7138"/>
          <a:stretch>
            <a:fillRect/>
          </a:stretch>
        </p:blipFill>
        <p:spPr>
          <a:xfrm>
            <a:off x="5864893" y="1316372"/>
            <a:ext cx="3279107" cy="1770951"/>
          </a:xfrm>
          <a:prstGeom prst="rect">
            <a:avLst/>
          </a:prstGeom>
        </p:spPr>
      </p:pic>
      <p:pic>
        <p:nvPicPr>
          <p:cNvPr id="9" name="13 Bizarre Love Triangle (Shep's Extended Dance Mix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1494" y="573638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8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1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Today’s Schedule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444532"/>
            <a:ext cx="8501146" cy="4838626"/>
          </a:xfrm>
        </p:spPr>
        <p:txBody>
          <a:bodyPr>
            <a:normAutofit/>
          </a:bodyPr>
          <a:lstStyle/>
          <a:p>
            <a:r>
              <a:rPr lang="en-US" dirty="0" smtClean="0"/>
              <a:t>Session </a:t>
            </a:r>
            <a:r>
              <a:rPr lang="en-US" dirty="0" smtClean="0"/>
              <a:t>1: </a:t>
            </a:r>
            <a:r>
              <a:rPr lang="en-US" dirty="0" smtClean="0"/>
              <a:t>	8:10-9:20 </a:t>
            </a:r>
            <a:r>
              <a:rPr lang="en-US" dirty="0" smtClean="0"/>
              <a:t>Theater</a:t>
            </a:r>
          </a:p>
          <a:p>
            <a:r>
              <a:rPr lang="en-US" dirty="0" smtClean="0"/>
              <a:t>Break		9:20-9:35</a:t>
            </a:r>
            <a:endParaRPr lang="en-US" dirty="0" smtClean="0"/>
          </a:p>
          <a:p>
            <a:r>
              <a:rPr lang="en-US" dirty="0" smtClean="0"/>
              <a:t>Session 2: 	9:35-</a:t>
            </a:r>
            <a:r>
              <a:rPr lang="en-US" dirty="0" smtClean="0"/>
              <a:t>11:35 </a:t>
            </a:r>
            <a:r>
              <a:rPr lang="en-US" dirty="0" smtClean="0"/>
              <a:t>Advisory Classes </a:t>
            </a:r>
          </a:p>
          <a:p>
            <a:r>
              <a:rPr lang="en-US" dirty="0" smtClean="0"/>
              <a:t>Lunch </a:t>
            </a:r>
            <a:r>
              <a:rPr lang="en-US" dirty="0" smtClean="0"/>
              <a:t>	</a:t>
            </a:r>
            <a:r>
              <a:rPr lang="en-US" dirty="0" smtClean="0"/>
              <a:t>	11</a:t>
            </a:r>
            <a:r>
              <a:rPr lang="en-US" dirty="0" smtClean="0"/>
              <a:t>:35-12:20</a:t>
            </a:r>
          </a:p>
          <a:p>
            <a:r>
              <a:rPr lang="en-US" dirty="0" smtClean="0"/>
              <a:t>Session </a:t>
            </a:r>
            <a:r>
              <a:rPr lang="en-US" dirty="0" smtClean="0"/>
              <a:t>3: </a:t>
            </a:r>
            <a:r>
              <a:rPr lang="en-US" dirty="0" smtClean="0"/>
              <a:t>	12:20-13:35 Advisory Classes</a:t>
            </a:r>
          </a:p>
          <a:p>
            <a:r>
              <a:rPr lang="en-US" dirty="0" smtClean="0"/>
              <a:t>Break 	</a:t>
            </a:r>
            <a:r>
              <a:rPr lang="en-US" dirty="0" smtClean="0"/>
              <a:t>	13</a:t>
            </a:r>
            <a:r>
              <a:rPr lang="en-US" dirty="0" smtClean="0"/>
              <a:t>:35-13:45</a:t>
            </a:r>
          </a:p>
          <a:p>
            <a:r>
              <a:rPr lang="en-US" dirty="0" smtClean="0"/>
              <a:t>Session </a:t>
            </a:r>
            <a:r>
              <a:rPr lang="en-US" dirty="0" smtClean="0"/>
              <a:t>4: </a:t>
            </a:r>
            <a:r>
              <a:rPr lang="en-US" dirty="0" smtClean="0"/>
              <a:t>	13:45-14:15 Blue Room</a:t>
            </a:r>
          </a:p>
          <a:p>
            <a:r>
              <a:rPr lang="en-US" dirty="0" smtClean="0"/>
              <a:t>Session </a:t>
            </a:r>
            <a:r>
              <a:rPr lang="en-US" dirty="0" smtClean="0"/>
              <a:t>5: </a:t>
            </a:r>
            <a:r>
              <a:rPr lang="en-US" dirty="0" smtClean="0"/>
              <a:t>	14:15-15:00 Gym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877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116" y="107576"/>
            <a:ext cx="8594725" cy="1336956"/>
          </a:xfrm>
        </p:spPr>
        <p:txBody>
          <a:bodyPr/>
          <a:lstStyle/>
          <a:p>
            <a:r>
              <a:rPr lang="en-US" b="1" dirty="0" smtClean="0"/>
              <a:t>Expert Advice and Inspiration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974517"/>
            <a:ext cx="8042276" cy="43434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Mr. Sapir</a:t>
            </a:r>
          </a:p>
          <a:p>
            <a:r>
              <a:rPr lang="en-US" sz="4400" dirty="0" smtClean="0"/>
              <a:t>Architect</a:t>
            </a:r>
          </a:p>
          <a:p>
            <a:r>
              <a:rPr lang="en-US" sz="4400" dirty="0" smtClean="0"/>
              <a:t>Din and Ben’s Dad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564348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Design Process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rcRect t="-7138" b="-7138"/>
          <a:stretch>
            <a:fillRect/>
          </a:stretch>
        </p:blipFill>
        <p:spPr>
          <a:xfrm>
            <a:off x="701675" y="1752601"/>
            <a:ext cx="8042276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99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791" y="107576"/>
            <a:ext cx="8446160" cy="1336956"/>
          </a:xfrm>
        </p:spPr>
        <p:txBody>
          <a:bodyPr/>
          <a:lstStyle/>
          <a:p>
            <a:r>
              <a:rPr lang="en-US" b="1" dirty="0" smtClean="0"/>
              <a:t>Design a Science Classroom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rcRect t="-7138" b="-7138"/>
          <a:stretch>
            <a:fillRect/>
          </a:stretch>
        </p:blipFill>
        <p:spPr>
          <a:xfrm>
            <a:off x="701675" y="1752601"/>
            <a:ext cx="8042276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7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 person with empathy is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able </a:t>
            </a:r>
            <a:r>
              <a:rPr lang="en-US" sz="3200" dirty="0"/>
              <a:t>to </a:t>
            </a:r>
            <a:r>
              <a:rPr lang="en-US" sz="3200" b="1" dirty="0">
                <a:solidFill>
                  <a:srgbClr val="184B5B"/>
                </a:solidFill>
              </a:rPr>
              <a:t>imagine</a:t>
            </a:r>
            <a:r>
              <a:rPr lang="en-US" sz="3200" dirty="0"/>
              <a:t> how someone else is feeling</a:t>
            </a:r>
          </a:p>
          <a:p>
            <a:r>
              <a:rPr lang="en-US" sz="3200" dirty="0" smtClean="0"/>
              <a:t>able to </a:t>
            </a:r>
            <a:r>
              <a:rPr lang="en-US" sz="3200" b="1" dirty="0" smtClean="0">
                <a:solidFill>
                  <a:srgbClr val="184B5B"/>
                </a:solidFill>
              </a:rPr>
              <a:t>care</a:t>
            </a:r>
            <a:r>
              <a:rPr lang="en-US" sz="3200" dirty="0" smtClean="0"/>
              <a:t> about how someone else is feeling</a:t>
            </a:r>
          </a:p>
          <a:p>
            <a:r>
              <a:rPr lang="en-US" sz="3200" dirty="0" smtClean="0"/>
              <a:t>able to </a:t>
            </a:r>
            <a:r>
              <a:rPr lang="en-US" sz="3200" b="1" dirty="0" smtClean="0">
                <a:solidFill>
                  <a:srgbClr val="184B5B"/>
                </a:solidFill>
              </a:rPr>
              <a:t>act</a:t>
            </a:r>
            <a:r>
              <a:rPr lang="en-US" sz="3200" dirty="0" smtClean="0"/>
              <a:t> in helpful way</a:t>
            </a:r>
          </a:p>
          <a:p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2664104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388312"/>
            <a:ext cx="8042276" cy="1336956"/>
          </a:xfrm>
        </p:spPr>
        <p:txBody>
          <a:bodyPr/>
          <a:lstStyle/>
          <a:p>
            <a:r>
              <a:rPr lang="en-US" b="1" dirty="0" smtClean="0"/>
              <a:t>Practice: Design a </a:t>
            </a:r>
            <a:r>
              <a:rPr lang="en-US" b="1" dirty="0" smtClean="0"/>
              <a:t>New </a:t>
            </a:r>
            <a:r>
              <a:rPr lang="en-US" b="1" dirty="0" smtClean="0"/>
              <a:t>Wallet for Mr. Monks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7138" b="-7138"/>
          <a:stretch>
            <a:fillRect/>
          </a:stretch>
        </p:blipFill>
        <p:spPr>
          <a:xfrm>
            <a:off x="696327" y="1600201"/>
            <a:ext cx="8042276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61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7576"/>
            <a:ext cx="8042276" cy="1336956"/>
          </a:xfrm>
        </p:spPr>
        <p:txBody>
          <a:bodyPr/>
          <a:lstStyle/>
          <a:p>
            <a:r>
              <a:rPr lang="en-US" b="1" dirty="0" smtClean="0"/>
              <a:t>Design Brief: New Wallet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73935" y="2268622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sz="21600" b="1" dirty="0" smtClean="0"/>
              <a:t>What are the </a:t>
            </a:r>
          </a:p>
          <a:p>
            <a:pPr marL="0" indent="0">
              <a:buFont typeface="Wingdings 2" pitchFamily="18" charset="2"/>
              <a:buNone/>
            </a:pPr>
            <a:r>
              <a:rPr lang="en-US" sz="21600" b="1" dirty="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most important</a:t>
            </a:r>
            <a:r>
              <a:rPr lang="en-US" sz="21600" b="1" dirty="0" smtClean="0">
                <a:effectLst/>
              </a:rPr>
              <a:t> </a:t>
            </a:r>
            <a:r>
              <a:rPr lang="en-US" sz="21600" b="1" dirty="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things</a:t>
            </a:r>
            <a:r>
              <a:rPr lang="en-US" sz="21600" b="1" dirty="0" smtClean="0">
                <a:effectLst/>
              </a:rPr>
              <a:t> </a:t>
            </a:r>
            <a:r>
              <a:rPr lang="en-US" sz="21600" b="1" dirty="0" smtClean="0"/>
              <a:t>this new wallet must have?</a:t>
            </a:r>
          </a:p>
          <a:p>
            <a:pPr marL="0" indent="0" fontAlgn="t">
              <a:buFont typeface="Wingdings 2" pitchFamily="18" charset="2"/>
              <a:buNone/>
            </a:pPr>
            <a:r>
              <a:rPr lang="en-US" sz="7600" dirty="0" smtClean="0"/>
              <a:t/>
            </a:r>
            <a:br>
              <a:rPr lang="en-US" sz="7600" dirty="0" smtClean="0"/>
            </a:br>
            <a:endParaRPr lang="en-US" sz="7600" dirty="0" smtClean="0"/>
          </a:p>
          <a:p>
            <a:pPr marL="0" indent="0">
              <a:buFont typeface="Wingdings 2" pitchFamily="18" charset="2"/>
              <a:buNone/>
            </a:pPr>
            <a:endParaRPr lang="en-US" dirty="0" smtClean="0"/>
          </a:p>
          <a:p>
            <a:pPr marL="0" indent="0">
              <a:buFont typeface="Wingdings 2" pitchFamily="18" charset="2"/>
              <a:buNone/>
            </a:pPr>
            <a:r>
              <a:rPr lang="en-US" dirty="0" smtClean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958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What’s this?</a:t>
            </a:r>
            <a:endParaRPr lang="en-US" dirty="0"/>
          </a:p>
        </p:txBody>
      </p:sp>
      <p:pic>
        <p:nvPicPr>
          <p:cNvPr id="4" name="Content Placeholder 3" descr="Photo on 2013-10-30 at 4.22 PM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5" b="9495"/>
          <a:stretch>
            <a:fillRect/>
          </a:stretch>
        </p:blipFill>
        <p:spPr>
          <a:xfrm>
            <a:off x="0" y="1600200"/>
            <a:ext cx="9144000" cy="4938409"/>
          </a:xfrm>
        </p:spPr>
      </p:pic>
    </p:spTree>
    <p:extLst>
      <p:ext uri="{BB962C8B-B14F-4D97-AF65-F5344CB8AC3E}">
        <p14:creationId xmlns:p14="http://schemas.microsoft.com/office/powerpoint/2010/main" val="1079996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303979"/>
            <a:ext cx="8042276" cy="1336956"/>
          </a:xfrm>
        </p:spPr>
        <p:txBody>
          <a:bodyPr/>
          <a:lstStyle/>
          <a:p>
            <a:r>
              <a:rPr lang="en-US" b="1" dirty="0" smtClean="0"/>
              <a:t>Design a new wallet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053" y="1600201"/>
            <a:ext cx="8996947" cy="4343400"/>
          </a:xfrm>
        </p:spPr>
        <p:txBody>
          <a:bodyPr>
            <a:normAutofit fontScale="92500"/>
          </a:bodyPr>
          <a:lstStyle/>
          <a:p>
            <a:r>
              <a:rPr lang="en-US" sz="3600" dirty="0" smtClean="0"/>
              <a:t>Remember the most important things (Design Brief)</a:t>
            </a:r>
          </a:p>
          <a:p>
            <a:r>
              <a:rPr lang="en-US" sz="3600" dirty="0" smtClean="0"/>
              <a:t>5 minutes…be quick!</a:t>
            </a:r>
          </a:p>
          <a:p>
            <a:r>
              <a:rPr lang="en-US" sz="3600" dirty="0" smtClean="0"/>
              <a:t>Work on scrap paper</a:t>
            </a:r>
          </a:p>
          <a:p>
            <a:r>
              <a:rPr lang="en-US" sz="3600" dirty="0" smtClean="0"/>
              <a:t>Draw and annotate (labels + descriptions)</a:t>
            </a:r>
          </a:p>
          <a:p>
            <a:r>
              <a:rPr lang="en-US" sz="3600" dirty="0" smtClean="0"/>
              <a:t>Pair and share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354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791" y="107576"/>
            <a:ext cx="8446160" cy="1336956"/>
          </a:xfrm>
        </p:spPr>
        <p:txBody>
          <a:bodyPr/>
          <a:lstStyle/>
          <a:p>
            <a:r>
              <a:rPr lang="en-US" b="1" dirty="0" smtClean="0"/>
              <a:t>Design a Science Classroom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rcRect t="-7138" b="-7138"/>
          <a:stretch>
            <a:fillRect/>
          </a:stretch>
        </p:blipFill>
        <p:spPr>
          <a:xfrm>
            <a:off x="701675" y="1752601"/>
            <a:ext cx="8042276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13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352244"/>
            <a:ext cx="8042276" cy="1336956"/>
          </a:xfrm>
        </p:spPr>
        <p:txBody>
          <a:bodyPr/>
          <a:lstStyle/>
          <a:p>
            <a:r>
              <a:rPr lang="en-US" b="1" dirty="0" smtClean="0"/>
              <a:t>Design Brief: </a:t>
            </a:r>
            <a:br>
              <a:rPr lang="en-US" b="1" dirty="0" smtClean="0"/>
            </a:br>
            <a:r>
              <a:rPr lang="en-US" b="1" dirty="0" smtClean="0"/>
              <a:t>New Science Classroom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947780"/>
            <a:ext cx="8042276" cy="434340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9600" b="1" dirty="0"/>
              <a:t>What are the </a:t>
            </a:r>
          </a:p>
          <a:p>
            <a:pPr marL="0" indent="0">
              <a:buNone/>
            </a:pPr>
            <a:r>
              <a:rPr lang="en-US" sz="9600" b="1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most important</a:t>
            </a:r>
            <a:r>
              <a:rPr lang="en-US" sz="9600" b="1" dirty="0"/>
              <a:t> </a:t>
            </a:r>
            <a:r>
              <a:rPr lang="en-US" sz="9600" b="1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things</a:t>
            </a:r>
            <a:r>
              <a:rPr lang="en-US" sz="9600" b="1" dirty="0"/>
              <a:t> this new </a:t>
            </a:r>
            <a:r>
              <a:rPr lang="en-US" sz="9600" b="1" dirty="0" smtClean="0"/>
              <a:t>Science classroom </a:t>
            </a:r>
            <a:r>
              <a:rPr lang="en-US" sz="9600" b="1" dirty="0"/>
              <a:t>must have?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347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 person with empathy is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able </a:t>
            </a:r>
            <a:r>
              <a:rPr lang="en-US" sz="3200" dirty="0"/>
              <a:t>to </a:t>
            </a:r>
            <a:r>
              <a:rPr lang="en-US" sz="3200" b="1" dirty="0">
                <a:solidFill>
                  <a:srgbClr val="184B5B"/>
                </a:solidFill>
              </a:rPr>
              <a:t>imagine</a:t>
            </a:r>
            <a:r>
              <a:rPr lang="en-US" sz="3200" dirty="0"/>
              <a:t> how someone else is feeling</a:t>
            </a:r>
          </a:p>
          <a:p>
            <a:r>
              <a:rPr lang="en-US" sz="3200" dirty="0" smtClean="0"/>
              <a:t>able to </a:t>
            </a:r>
            <a:r>
              <a:rPr lang="en-US" sz="3200" b="1" dirty="0" smtClean="0">
                <a:solidFill>
                  <a:srgbClr val="184B5B"/>
                </a:solidFill>
              </a:rPr>
              <a:t>care</a:t>
            </a:r>
            <a:r>
              <a:rPr lang="en-US" sz="3200" dirty="0" smtClean="0"/>
              <a:t> about how someone else is feeling</a:t>
            </a:r>
          </a:p>
          <a:p>
            <a:r>
              <a:rPr lang="en-US" sz="3200" dirty="0" smtClean="0"/>
              <a:t>able to </a:t>
            </a:r>
            <a:r>
              <a:rPr lang="en-US" sz="3200" b="1" dirty="0" smtClean="0">
                <a:solidFill>
                  <a:srgbClr val="184B5B"/>
                </a:solidFill>
              </a:rPr>
              <a:t>act</a:t>
            </a:r>
            <a:r>
              <a:rPr lang="en-US" sz="3200" dirty="0" smtClean="0"/>
              <a:t> in helpful way</a:t>
            </a:r>
          </a:p>
          <a:p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3155008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163681"/>
            <a:ext cx="8042276" cy="1336956"/>
          </a:xfrm>
        </p:spPr>
        <p:txBody>
          <a:bodyPr/>
          <a:lstStyle/>
          <a:p>
            <a:r>
              <a:rPr lang="en-US" sz="4400" b="1" dirty="0"/>
              <a:t>Data from Survey of MS Students</a:t>
            </a:r>
            <a:br>
              <a:rPr lang="en-US" sz="4400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3200" dirty="0" smtClean="0"/>
              <a:t>Google doc survey</a:t>
            </a:r>
          </a:p>
          <a:p>
            <a:r>
              <a:rPr lang="en-US" sz="3200" dirty="0" smtClean="0"/>
              <a:t>All Middle School students</a:t>
            </a:r>
          </a:p>
          <a:p>
            <a:r>
              <a:rPr lang="en-US" sz="3200" dirty="0" smtClean="0"/>
              <a:t>Designers must have empathy for the people they are designing for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01945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737" y="107576"/>
            <a:ext cx="8591551" cy="1336956"/>
          </a:xfrm>
        </p:spPr>
        <p:txBody>
          <a:bodyPr/>
          <a:lstStyle/>
          <a:p>
            <a:r>
              <a:rPr lang="en-US" sz="3200" b="1" dirty="0" smtClean="0"/>
              <a:t>Percent of people who are </a:t>
            </a:r>
            <a:r>
              <a:rPr lang="en-US" sz="3200" b="1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happy </a:t>
            </a:r>
            <a:r>
              <a:rPr lang="en-US" sz="3200" b="1" dirty="0" smtClean="0"/>
              <a:t>with:</a:t>
            </a:r>
            <a:endParaRPr lang="en-US" sz="32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66700" y="1444625"/>
          <a:ext cx="8312150" cy="4498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46572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</a:t>
            </a:r>
            <a:r>
              <a:rPr lang="en-US" dirty="0" smtClean="0"/>
              <a:t>orking in small groups</a:t>
            </a:r>
            <a:endParaRPr lang="en-US" dirty="0"/>
          </a:p>
          <a:p>
            <a:r>
              <a:rPr lang="en-US" dirty="0" smtClean="0"/>
              <a:t>going </a:t>
            </a:r>
            <a:r>
              <a:rPr lang="en-US" dirty="0"/>
              <a:t>outside </a:t>
            </a:r>
            <a:endParaRPr lang="en-US" dirty="0" smtClean="0"/>
          </a:p>
          <a:p>
            <a:r>
              <a:rPr lang="en-US" dirty="0"/>
              <a:t>g</a:t>
            </a:r>
            <a:r>
              <a:rPr lang="en-US" dirty="0" smtClean="0"/>
              <a:t>oing on </a:t>
            </a:r>
            <a:r>
              <a:rPr lang="en-US" dirty="0"/>
              <a:t>field </a:t>
            </a:r>
            <a:r>
              <a:rPr lang="en-US" dirty="0" smtClean="0"/>
              <a:t>trips</a:t>
            </a:r>
            <a:endParaRPr lang="en-US" dirty="0"/>
          </a:p>
          <a:p>
            <a:r>
              <a:rPr lang="en-US" dirty="0" smtClean="0"/>
              <a:t>using laptops</a:t>
            </a:r>
            <a:endParaRPr lang="en-US" dirty="0"/>
          </a:p>
          <a:p>
            <a:r>
              <a:rPr lang="en-US" dirty="0" smtClean="0"/>
              <a:t>doing hands-on experiments</a:t>
            </a:r>
            <a:endParaRPr lang="en-US" dirty="0"/>
          </a:p>
          <a:p>
            <a:r>
              <a:rPr lang="en-US" dirty="0" smtClean="0"/>
              <a:t>designing </a:t>
            </a:r>
            <a:r>
              <a:rPr lang="en-US" dirty="0"/>
              <a:t>and creating </a:t>
            </a:r>
            <a:r>
              <a:rPr lang="en-US" dirty="0" smtClean="0"/>
              <a:t>objects</a:t>
            </a:r>
            <a:endParaRPr lang="en-US" dirty="0"/>
          </a:p>
          <a:p>
            <a:r>
              <a:rPr lang="en-US" dirty="0" smtClean="0"/>
              <a:t>making </a:t>
            </a:r>
            <a:r>
              <a:rPr lang="en-US" dirty="0"/>
              <a:t>videos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4316" y="0"/>
            <a:ext cx="8591551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/>
              <a:t>Favorite Learning Styles: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330849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Dissections </a:t>
            </a:r>
          </a:p>
          <a:p>
            <a:r>
              <a:rPr lang="en-US" dirty="0" smtClean="0"/>
              <a:t>DNA</a:t>
            </a:r>
            <a:endParaRPr lang="en-US" dirty="0"/>
          </a:p>
          <a:p>
            <a:r>
              <a:rPr lang="en-US" dirty="0" smtClean="0"/>
              <a:t>Animals</a:t>
            </a:r>
          </a:p>
          <a:p>
            <a:r>
              <a:rPr lang="en-US" dirty="0" smtClean="0"/>
              <a:t>Space</a:t>
            </a:r>
          </a:p>
          <a:p>
            <a:r>
              <a:rPr lang="en-US" dirty="0" smtClean="0"/>
              <a:t>Robots</a:t>
            </a:r>
          </a:p>
          <a:p>
            <a:r>
              <a:rPr lang="en-US" dirty="0" smtClean="0"/>
              <a:t>Explosions</a:t>
            </a:r>
            <a:endParaRPr lang="en-US" dirty="0"/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4316" y="0"/>
            <a:ext cx="8591551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Topics Students Want to Study:</a:t>
            </a:r>
            <a:endParaRPr lang="en-US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314" y="2068672"/>
            <a:ext cx="1577474" cy="10569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194" y="1439624"/>
            <a:ext cx="1833024" cy="1385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285" y="3319379"/>
            <a:ext cx="2700421" cy="1207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4758" y="1336956"/>
            <a:ext cx="2443001" cy="15689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1" y="4142572"/>
            <a:ext cx="1884600" cy="25123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4390" y="3319379"/>
            <a:ext cx="5334237" cy="333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55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316" y="1336956"/>
            <a:ext cx="8416592" cy="5276514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Desks and walls with touchscreens</a:t>
            </a:r>
          </a:p>
          <a:p>
            <a:pPr marL="349250" lvl="1" indent="-34925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400" b="1" dirty="0"/>
              <a:t>Small </a:t>
            </a:r>
            <a:r>
              <a:rPr lang="en-US" sz="2400" b="1" dirty="0" smtClean="0"/>
              <a:t>sitting area </a:t>
            </a:r>
            <a:r>
              <a:rPr lang="en-US" sz="2400" b="1" dirty="0"/>
              <a:t>with comfy </a:t>
            </a:r>
            <a:r>
              <a:rPr lang="en-US" sz="2400" b="1" dirty="0" smtClean="0"/>
              <a:t>sofa</a:t>
            </a:r>
          </a:p>
          <a:p>
            <a:pPr marL="349250" lvl="1" indent="-34925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300" b="1" dirty="0"/>
              <a:t>Slow motion </a:t>
            </a:r>
            <a:r>
              <a:rPr lang="en-US" sz="2300" b="1" dirty="0" smtClean="0"/>
              <a:t>cameras</a:t>
            </a:r>
            <a:endParaRPr lang="en-US" sz="2300" b="1" dirty="0"/>
          </a:p>
          <a:p>
            <a:pPr marL="342900" lvl="1" indent="-3429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400" b="1" dirty="0" smtClean="0"/>
              <a:t>Place </a:t>
            </a:r>
            <a:r>
              <a:rPr lang="en-US" sz="2400" b="1" dirty="0"/>
              <a:t>to experiment with </a:t>
            </a:r>
            <a:r>
              <a:rPr lang="en-US" sz="2400" b="1" dirty="0" smtClean="0"/>
              <a:t>food </a:t>
            </a:r>
          </a:p>
          <a:p>
            <a:pPr marL="342900" lvl="1" indent="-3429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400" b="1" dirty="0" smtClean="0"/>
              <a:t>An outside classroom workspace</a:t>
            </a:r>
            <a:endParaRPr lang="en-US" sz="2400" b="1" dirty="0"/>
          </a:p>
          <a:p>
            <a:pPr marL="349250" lvl="1" indent="-34925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400" b="1" dirty="0" smtClean="0"/>
              <a:t>Class animal space </a:t>
            </a:r>
          </a:p>
          <a:p>
            <a:pPr marL="349250" lvl="1" indent="-34925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400" b="1" dirty="0" smtClean="0"/>
              <a:t>Garden</a:t>
            </a:r>
            <a:endParaRPr lang="en-US" sz="2400" b="1" dirty="0"/>
          </a:p>
          <a:p>
            <a:pPr marL="349250" lvl="1" indent="-34925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400" b="1" dirty="0" smtClean="0"/>
              <a:t>Aquarium </a:t>
            </a:r>
            <a:r>
              <a:rPr lang="en-US" sz="2400" b="1" dirty="0"/>
              <a:t>with a </a:t>
            </a:r>
            <a:r>
              <a:rPr lang="en-US" sz="2400" b="1" dirty="0" smtClean="0"/>
              <a:t>shark</a:t>
            </a:r>
          </a:p>
          <a:p>
            <a:pPr marL="349250" lvl="1" indent="-34925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400" b="1" dirty="0" smtClean="0"/>
              <a:t>Wind tunnel</a:t>
            </a:r>
          </a:p>
          <a:p>
            <a:pPr marL="349250" lvl="1" indent="-34925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400" b="1" dirty="0" smtClean="0"/>
              <a:t>Flight simulator</a:t>
            </a:r>
          </a:p>
          <a:p>
            <a:pPr marL="349250" lvl="1" indent="-34925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400" b="1" dirty="0" smtClean="0"/>
              <a:t>Tools </a:t>
            </a:r>
            <a:r>
              <a:rPr lang="en-US" sz="2400" b="1" dirty="0"/>
              <a:t>to make cheese </a:t>
            </a:r>
            <a:endParaRPr lang="en-US" sz="2400" b="1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4316" y="0"/>
            <a:ext cx="8591551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/>
              <a:t>Data from Survey of MS Students</a:t>
            </a:r>
            <a:br>
              <a:rPr lang="en-US" sz="3200" b="1" dirty="0" smtClean="0"/>
            </a:br>
            <a:r>
              <a:rPr lang="en-US" sz="3200" b="1" dirty="0" smtClean="0"/>
              <a:t>Random Ideas: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50390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4000"/>
            <a:ext cx="9236409" cy="1336956"/>
          </a:xfrm>
        </p:spPr>
        <p:txBody>
          <a:bodyPr/>
          <a:lstStyle/>
          <a:p>
            <a:r>
              <a:rPr lang="en-US" sz="3600" b="1" dirty="0" smtClean="0"/>
              <a:t>Design Brief: </a:t>
            </a:r>
            <a:r>
              <a:rPr lang="en-US" sz="3600" b="1" dirty="0" smtClean="0"/>
              <a:t>New </a:t>
            </a:r>
            <a:r>
              <a:rPr lang="en-US" sz="3600" b="1" dirty="0" smtClean="0"/>
              <a:t>Science Classroom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275" y="1443902"/>
            <a:ext cx="9276514" cy="556115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4400" b="1" dirty="0"/>
              <a:t>What are the </a:t>
            </a:r>
            <a:r>
              <a:rPr lang="en-US" sz="14400" b="1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most important things  </a:t>
            </a:r>
            <a:r>
              <a:rPr lang="en-US" sz="14400" b="1" dirty="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  </a:t>
            </a:r>
            <a:r>
              <a:rPr lang="en-US" sz="14400" b="1" dirty="0" smtClean="0"/>
              <a:t>the </a:t>
            </a:r>
            <a:r>
              <a:rPr lang="en-US" sz="14400" b="1" dirty="0"/>
              <a:t>new </a:t>
            </a:r>
            <a:r>
              <a:rPr lang="en-US" sz="14400" b="1" dirty="0" smtClean="0"/>
              <a:t>Science room must have (according to the students)?</a:t>
            </a:r>
          </a:p>
          <a:p>
            <a:r>
              <a:rPr lang="en-US" sz="9600" b="1" dirty="0" smtClean="0"/>
              <a:t>More </a:t>
            </a:r>
            <a:r>
              <a:rPr lang="en-US" sz="9600" b="1" dirty="0"/>
              <a:t>space</a:t>
            </a:r>
            <a:r>
              <a:rPr lang="en-US" sz="9600" dirty="0"/>
              <a:t> </a:t>
            </a:r>
          </a:p>
          <a:p>
            <a:r>
              <a:rPr lang="en-US" sz="9600" b="1" dirty="0"/>
              <a:t>More comfortable chairs</a:t>
            </a:r>
            <a:r>
              <a:rPr lang="en-US" sz="9600" dirty="0"/>
              <a:t> </a:t>
            </a:r>
          </a:p>
          <a:p>
            <a:r>
              <a:rPr lang="en-US" sz="9600" b="1" dirty="0"/>
              <a:t>Different </a:t>
            </a:r>
            <a:r>
              <a:rPr lang="en-US" sz="9600" b="1" dirty="0" err="1"/>
              <a:t>colours</a:t>
            </a:r>
            <a:r>
              <a:rPr lang="en-US" sz="9600" dirty="0"/>
              <a:t> </a:t>
            </a:r>
          </a:p>
          <a:p>
            <a:r>
              <a:rPr lang="en-US" sz="9600" b="1" dirty="0"/>
              <a:t>Better wall displays</a:t>
            </a:r>
            <a:endParaRPr lang="en-US" sz="9600" dirty="0"/>
          </a:p>
          <a:p>
            <a:r>
              <a:rPr lang="en-US" sz="9600" b="1" dirty="0"/>
              <a:t>Make equipment easier to find </a:t>
            </a:r>
          </a:p>
          <a:p>
            <a:r>
              <a:rPr lang="en-US" sz="9600" b="1" dirty="0"/>
              <a:t>Room for work in small groups</a:t>
            </a:r>
          </a:p>
          <a:p>
            <a:pPr marL="0" indent="0">
              <a:buNone/>
            </a:pPr>
            <a:endParaRPr lang="en-US" sz="5800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163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ISP </a:t>
            </a:r>
            <a:r>
              <a:rPr lang="en-US" b="1" dirty="0" smtClean="0"/>
              <a:t>Mission Statement</a:t>
            </a:r>
            <a:endParaRPr lang="en-US" dirty="0"/>
          </a:p>
        </p:txBody>
      </p:sp>
      <p:pic>
        <p:nvPicPr>
          <p:cNvPr id="4" name="Content Placeholder 3" descr="Photo on 2013-10-30 at 4.22 PM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5" b="9495"/>
          <a:stretch>
            <a:fillRect/>
          </a:stretch>
        </p:blipFill>
        <p:spPr>
          <a:xfrm>
            <a:off x="0" y="1600200"/>
            <a:ext cx="9144000" cy="4938409"/>
          </a:xfrm>
        </p:spPr>
      </p:pic>
    </p:spTree>
    <p:extLst>
      <p:ext uri="{BB962C8B-B14F-4D97-AF65-F5344CB8AC3E}">
        <p14:creationId xmlns:p14="http://schemas.microsoft.com/office/powerpoint/2010/main" val="551933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63245"/>
            <a:ext cx="8042276" cy="1336956"/>
          </a:xfrm>
        </p:spPr>
        <p:txBody>
          <a:bodyPr/>
          <a:lstStyle/>
          <a:p>
            <a:r>
              <a:rPr lang="en-US" b="1" dirty="0"/>
              <a:t>Design Brief: </a:t>
            </a:r>
            <a:br>
              <a:rPr lang="en-US" b="1" dirty="0"/>
            </a:br>
            <a:r>
              <a:rPr lang="en-US" b="1" dirty="0" smtClean="0"/>
              <a:t>New Science </a:t>
            </a:r>
            <a:r>
              <a:rPr lang="en-US" b="1" dirty="0"/>
              <a:t>Classroom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959" y="1600201"/>
            <a:ext cx="8042276" cy="43434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sz="11200" b="1" dirty="0" smtClean="0"/>
          </a:p>
          <a:p>
            <a:pPr marL="0" indent="0">
              <a:buNone/>
            </a:pPr>
            <a:r>
              <a:rPr lang="en-US" sz="11200" b="1" dirty="0" smtClean="0"/>
              <a:t>What </a:t>
            </a:r>
            <a:r>
              <a:rPr lang="en-US" sz="11200" b="1" dirty="0"/>
              <a:t>are the </a:t>
            </a:r>
            <a:r>
              <a:rPr lang="en-US" sz="11200" b="1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most important things </a:t>
            </a:r>
            <a:r>
              <a:rPr lang="en-US" sz="11200" b="1" dirty="0"/>
              <a:t>this new Science classroom must </a:t>
            </a:r>
            <a:r>
              <a:rPr lang="en-US" sz="11200" b="1" dirty="0" smtClean="0"/>
              <a:t>have (according to the teachers)?</a:t>
            </a:r>
            <a:endParaRPr lang="en-US" sz="11200" b="1" dirty="0"/>
          </a:p>
          <a:p>
            <a:r>
              <a:rPr lang="en-US" sz="9600" b="1" dirty="0" smtClean="0"/>
              <a:t>gas</a:t>
            </a:r>
            <a:r>
              <a:rPr lang="en-US" sz="9600" b="1" dirty="0"/>
              <a:t>, electricity, </a:t>
            </a:r>
            <a:r>
              <a:rPr lang="en-US" sz="9600" b="1" dirty="0" smtClean="0"/>
              <a:t>sinks</a:t>
            </a:r>
            <a:r>
              <a:rPr lang="en-US" sz="9600" b="1" dirty="0"/>
              <a:t> </a:t>
            </a:r>
            <a:endParaRPr lang="en-US" sz="9600" b="1" dirty="0" smtClean="0"/>
          </a:p>
          <a:p>
            <a:r>
              <a:rPr lang="en-US" sz="9600" b="1" dirty="0" smtClean="0"/>
              <a:t>door </a:t>
            </a:r>
            <a:r>
              <a:rPr lang="en-US" sz="9600" b="1" dirty="0"/>
              <a:t>at one </a:t>
            </a:r>
            <a:r>
              <a:rPr lang="en-US" sz="9600" b="1" dirty="0" smtClean="0"/>
              <a:t>corner. </a:t>
            </a:r>
          </a:p>
          <a:p>
            <a:r>
              <a:rPr lang="en-US" sz="9600" b="1" dirty="0" smtClean="0"/>
              <a:t>rectangular space + 4 walls </a:t>
            </a:r>
            <a:endParaRPr lang="en-US" sz="9600" b="1" dirty="0"/>
          </a:p>
          <a:p>
            <a:pPr fontAlgn="t"/>
            <a:r>
              <a:rPr lang="en-US" sz="9600" b="1" dirty="0" smtClean="0"/>
              <a:t>room </a:t>
            </a:r>
            <a:r>
              <a:rPr lang="en-US" sz="9600" b="1" dirty="0"/>
              <a:t>for 24 </a:t>
            </a:r>
            <a:r>
              <a:rPr lang="en-US" sz="9600" b="1" dirty="0" smtClean="0"/>
              <a:t>students</a:t>
            </a:r>
            <a:endParaRPr lang="en-US" sz="16600" b="1" dirty="0" smtClean="0"/>
          </a:p>
          <a:p>
            <a:pPr marL="0" indent="0">
              <a:buNone/>
            </a:pPr>
            <a:r>
              <a:rPr lang="en-US" sz="16600" dirty="0" smtClean="0"/>
              <a:t> </a:t>
            </a:r>
            <a:endParaRPr lang="en-US" sz="16600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889376" y="3671879"/>
            <a:ext cx="2352507" cy="1157863"/>
          </a:xfrm>
          <a:prstGeom prst="rect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919748" y="4513350"/>
            <a:ext cx="370800" cy="316392"/>
          </a:xfrm>
          <a:prstGeom prst="line">
            <a:avLst/>
          </a:prstGeom>
          <a:ln w="4445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5889376" y="3275264"/>
            <a:ext cx="2352507" cy="40998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241883" y="3671879"/>
            <a:ext cx="381587" cy="112310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9376" y="4829742"/>
            <a:ext cx="2352507" cy="40998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538161" y="3671879"/>
            <a:ext cx="381587" cy="112310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04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791" y="107576"/>
            <a:ext cx="8446160" cy="1336956"/>
          </a:xfrm>
        </p:spPr>
        <p:txBody>
          <a:bodyPr/>
          <a:lstStyle/>
          <a:p>
            <a:r>
              <a:rPr lang="en-US" b="1" dirty="0" smtClean="0"/>
              <a:t>Design a Science Classroom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rcRect t="-7138" b="-7138"/>
          <a:stretch>
            <a:fillRect/>
          </a:stretch>
        </p:blipFill>
        <p:spPr>
          <a:xfrm>
            <a:off x="701675" y="1752601"/>
            <a:ext cx="8042276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01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0201" y="0"/>
            <a:ext cx="2463799" cy="14675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3624" y="-103707"/>
            <a:ext cx="8229600" cy="1143000"/>
          </a:xfrm>
        </p:spPr>
        <p:txBody>
          <a:bodyPr/>
          <a:lstStyle/>
          <a:p>
            <a:r>
              <a:rPr lang="en-US" sz="3200" b="1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Strong Words </a:t>
            </a:r>
            <a:r>
              <a:rPr lang="en-US" sz="3200" b="1" dirty="0" smtClean="0"/>
              <a:t>of the ISP Mission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5215"/>
            <a:ext cx="8229600" cy="6025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sz="2200" dirty="0"/>
              <a:t>1. ISP Inspires learners to lead healthy, fulfilling and purposeful lives, preparing them to adapt and </a:t>
            </a:r>
            <a:r>
              <a:rPr lang="en-US" sz="2200" dirty="0">
                <a:effectLst/>
              </a:rPr>
              <a:t>contribute</a:t>
            </a:r>
            <a:r>
              <a:rPr lang="en-US" sz="2200" b="1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responsibly</a:t>
            </a:r>
            <a:r>
              <a:rPr lang="en-US" sz="22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2200" dirty="0"/>
              <a:t>to our changing world</a:t>
            </a:r>
            <a:r>
              <a:rPr lang="en-US" sz="2200" dirty="0" smtClean="0"/>
              <a:t>.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2. ISP Engages its diverse community in an authentic </a:t>
            </a:r>
            <a:r>
              <a:rPr lang="en-US" sz="2200" b="1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global </a:t>
            </a:r>
            <a:r>
              <a:rPr lang="en-US" sz="2200" dirty="0"/>
              <a:t>education, within a nurturing student-centered environment.</a:t>
            </a:r>
          </a:p>
          <a:p>
            <a:pPr marL="0" indent="0">
              <a:buNone/>
            </a:pPr>
            <a:r>
              <a:rPr lang="en-US" sz="2200" dirty="0" smtClean="0"/>
              <a:t>3. </a:t>
            </a:r>
            <a:r>
              <a:rPr lang="en-US" sz="2200" dirty="0"/>
              <a:t>ISP Empowers students </a:t>
            </a:r>
            <a:r>
              <a:rPr lang="en-US" sz="2200" dirty="0" smtClean="0"/>
              <a:t>to</a:t>
            </a:r>
          </a:p>
          <a:p>
            <a:pPr lvl="1"/>
            <a:r>
              <a:rPr lang="en-US" b="1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Think</a:t>
            </a:r>
            <a:r>
              <a:rPr lang="en-US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/>
              <a:t>Critically and </a:t>
            </a:r>
            <a:r>
              <a:rPr lang="en-US" dirty="0" smtClean="0"/>
              <a:t>Creatively</a:t>
            </a:r>
            <a:endParaRPr lang="en-US" dirty="0"/>
          </a:p>
          <a:p>
            <a:pPr marL="742950" lvl="1" indent="-342900"/>
            <a:r>
              <a:rPr lang="en-US" dirty="0" smtClean="0">
                <a:effectLst/>
              </a:rPr>
              <a:t>Work </a:t>
            </a:r>
            <a:r>
              <a:rPr lang="en-US" b="1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Cooperatively </a:t>
            </a:r>
            <a:r>
              <a:rPr lang="en-US" dirty="0"/>
              <a:t>and Independently</a:t>
            </a:r>
          </a:p>
          <a:p>
            <a:pPr marL="742950" lvl="1" indent="-342900"/>
            <a:r>
              <a:rPr lang="en-US" b="1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Listen </a:t>
            </a:r>
            <a:r>
              <a:rPr lang="en-US" b="1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and Communicate </a:t>
            </a:r>
            <a:r>
              <a:rPr lang="en-US" dirty="0" smtClean="0"/>
              <a:t>effectively</a:t>
            </a:r>
            <a:endParaRPr lang="en-US" dirty="0"/>
          </a:p>
          <a:p>
            <a:pPr marL="742950" lvl="1" indent="-342900"/>
            <a:r>
              <a:rPr lang="en-US" dirty="0" smtClean="0"/>
              <a:t>Act </a:t>
            </a:r>
            <a:r>
              <a:rPr lang="en-US" dirty="0"/>
              <a:t>with Compassion, Integrity, </a:t>
            </a:r>
            <a:r>
              <a:rPr lang="en-US" b="1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Respect </a:t>
            </a:r>
            <a:r>
              <a:rPr lang="en-US" dirty="0"/>
              <a:t>and         Inter-cultural Understanding </a:t>
            </a:r>
          </a:p>
        </p:txBody>
      </p:sp>
    </p:spTree>
    <p:extLst>
      <p:ext uri="{BB962C8B-B14F-4D97-AF65-F5344CB8AC3E}">
        <p14:creationId xmlns:p14="http://schemas.microsoft.com/office/powerpoint/2010/main" val="1335861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What is empathy?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https://www.youtube.com/watch?v=</a:t>
            </a:r>
            <a:r>
              <a:rPr lang="en-US" dirty="0" smtClean="0">
                <a:hlinkClick r:id="rId2"/>
              </a:rPr>
              <a:t>9_1Rt1R4xbM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853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 person with empathy is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able </a:t>
            </a:r>
            <a:r>
              <a:rPr lang="en-US" sz="3200" dirty="0"/>
              <a:t>to </a:t>
            </a:r>
            <a:r>
              <a:rPr lang="en-US" sz="3200" b="1" dirty="0">
                <a:solidFill>
                  <a:srgbClr val="184B5B"/>
                </a:solidFill>
              </a:rPr>
              <a:t>imagine</a:t>
            </a:r>
            <a:r>
              <a:rPr lang="en-US" sz="3200" dirty="0"/>
              <a:t> how someone else is feeling</a:t>
            </a:r>
          </a:p>
          <a:p>
            <a:r>
              <a:rPr lang="en-US" sz="3200" dirty="0" smtClean="0"/>
              <a:t>able to </a:t>
            </a:r>
            <a:r>
              <a:rPr lang="en-US" sz="3200" b="1" dirty="0" smtClean="0">
                <a:solidFill>
                  <a:srgbClr val="184B5B"/>
                </a:solidFill>
              </a:rPr>
              <a:t>care</a:t>
            </a:r>
            <a:r>
              <a:rPr lang="en-US" sz="3200" dirty="0" smtClean="0"/>
              <a:t> about how someone else is feeling</a:t>
            </a:r>
          </a:p>
          <a:p>
            <a:r>
              <a:rPr lang="en-US" sz="3200" dirty="0" smtClean="0"/>
              <a:t>able to </a:t>
            </a:r>
            <a:r>
              <a:rPr lang="en-US" sz="3200" b="1" dirty="0" smtClean="0">
                <a:solidFill>
                  <a:srgbClr val="184B5B"/>
                </a:solidFill>
              </a:rPr>
              <a:t>act</a:t>
            </a:r>
            <a:r>
              <a:rPr lang="en-US" sz="3200" dirty="0" smtClean="0"/>
              <a:t> in helpful way</a:t>
            </a:r>
          </a:p>
          <a:p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613548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Have you felt empathy?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570" y="1600201"/>
            <a:ext cx="8764430" cy="4343400"/>
          </a:xfrm>
        </p:spPr>
        <p:txBody>
          <a:bodyPr>
            <a:normAutofit/>
          </a:bodyPr>
          <a:lstStyle/>
          <a:p>
            <a:r>
              <a:rPr lang="en-US" sz="3200" dirty="0"/>
              <a:t>w</a:t>
            </a:r>
            <a:r>
              <a:rPr lang="en-US" sz="3200" dirty="0" smtClean="0"/>
              <a:t>ith a person sitting beside you</a:t>
            </a:r>
          </a:p>
          <a:p>
            <a:r>
              <a:rPr lang="en-US" sz="3200" dirty="0" smtClean="0"/>
              <a:t>3 </a:t>
            </a:r>
            <a:r>
              <a:rPr lang="en-US" sz="3200" dirty="0"/>
              <a:t>minutes </a:t>
            </a:r>
            <a:r>
              <a:rPr lang="en-US" sz="3200" dirty="0" smtClean="0"/>
              <a:t>‘pair and share’</a:t>
            </a:r>
            <a:endParaRPr lang="en-US" sz="3200" dirty="0"/>
          </a:p>
          <a:p>
            <a:r>
              <a:rPr lang="en-US" sz="3200" dirty="0" smtClean="0"/>
              <a:t>share a story </a:t>
            </a:r>
            <a:r>
              <a:rPr lang="en-US" sz="3200" dirty="0"/>
              <a:t>when you have felt empathy towards </a:t>
            </a:r>
            <a:r>
              <a:rPr lang="en-US" sz="3200" dirty="0" smtClean="0"/>
              <a:t>someone else</a:t>
            </a:r>
            <a:endParaRPr lang="en-US" sz="3200" dirty="0"/>
          </a:p>
          <a:p>
            <a:r>
              <a:rPr lang="en-US" sz="3200" dirty="0" smtClean="0"/>
              <a:t>share with larger group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814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3"/>
            <a:ext cx="10443328" cy="69417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56281" y="235736"/>
            <a:ext cx="297805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184B5B"/>
                </a:solidFill>
              </a:rPr>
              <a:t>Imagine?</a:t>
            </a:r>
          </a:p>
          <a:p>
            <a:r>
              <a:rPr lang="en-US" sz="3200" b="1" dirty="0" smtClean="0">
                <a:solidFill>
                  <a:srgbClr val="184B5B"/>
                </a:solidFill>
              </a:rPr>
              <a:t>Care?</a:t>
            </a:r>
          </a:p>
          <a:p>
            <a:r>
              <a:rPr lang="en-US" sz="3200" b="1" dirty="0" smtClean="0">
                <a:solidFill>
                  <a:srgbClr val="184B5B"/>
                </a:solidFill>
              </a:rPr>
              <a:t>Act?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023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Empathy and Design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7138" b="-71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48338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1786</TotalTime>
  <Words>607</Words>
  <Application>Microsoft Macintosh PowerPoint</Application>
  <PresentationFormat>On-screen Show (4:3)</PresentationFormat>
  <Paragraphs>145</Paragraphs>
  <Slides>31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Breeze</vt:lpstr>
      <vt:lpstr>Empathy   </vt:lpstr>
      <vt:lpstr>What’s this?</vt:lpstr>
      <vt:lpstr>ISP Mission Statement</vt:lpstr>
      <vt:lpstr>Strong Words of the ISP Mission</vt:lpstr>
      <vt:lpstr>What is empathy?</vt:lpstr>
      <vt:lpstr>A person with empathy is</vt:lpstr>
      <vt:lpstr>Have you felt empathy?</vt:lpstr>
      <vt:lpstr>PowerPoint Presentation</vt:lpstr>
      <vt:lpstr>Empathy and Design</vt:lpstr>
      <vt:lpstr>Monday, November 11 Project Day</vt:lpstr>
      <vt:lpstr>Guest Speaker</vt:lpstr>
      <vt:lpstr>Nov. 11 Project Day</vt:lpstr>
      <vt:lpstr>Today’s Schedule</vt:lpstr>
      <vt:lpstr>Expert Advice and Inspiration</vt:lpstr>
      <vt:lpstr>Design Process</vt:lpstr>
      <vt:lpstr>Design a Science Classroom</vt:lpstr>
      <vt:lpstr>A person with empathy is</vt:lpstr>
      <vt:lpstr>Practice: Design a New Wallet for Mr. Monks</vt:lpstr>
      <vt:lpstr>Design Brief: New Wallet</vt:lpstr>
      <vt:lpstr>Design a new wallet</vt:lpstr>
      <vt:lpstr>Design a Science Classroom</vt:lpstr>
      <vt:lpstr>Design Brief:  New Science Classroom</vt:lpstr>
      <vt:lpstr>A person with empathy is</vt:lpstr>
      <vt:lpstr>Data from Survey of MS Students </vt:lpstr>
      <vt:lpstr>Percent of people who are happy with:</vt:lpstr>
      <vt:lpstr>PowerPoint Presentation</vt:lpstr>
      <vt:lpstr>PowerPoint Presentation</vt:lpstr>
      <vt:lpstr>PowerPoint Presentation</vt:lpstr>
      <vt:lpstr>Design Brief: New Science Classroom</vt:lpstr>
      <vt:lpstr>Design Brief:  New Science Classroom</vt:lpstr>
      <vt:lpstr>Design a Science Classroom</vt:lpstr>
    </vt:vector>
  </TitlesOfParts>
  <Company>ISP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Empathy</dc:title>
  <dc:creator>Administrator</dc:creator>
  <cp:lastModifiedBy>User</cp:lastModifiedBy>
  <cp:revision>52</cp:revision>
  <dcterms:created xsi:type="dcterms:W3CDTF">2012-11-18T12:47:51Z</dcterms:created>
  <dcterms:modified xsi:type="dcterms:W3CDTF">2013-11-10T18:50:01Z</dcterms:modified>
</cp:coreProperties>
</file>